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612" r:id="rId4"/>
    <p:sldId id="613" r:id="rId5"/>
    <p:sldId id="614" r:id="rId6"/>
    <p:sldId id="526" r:id="rId7"/>
    <p:sldId id="589" r:id="rId8"/>
    <p:sldId id="616" r:id="rId9"/>
    <p:sldId id="619" r:id="rId10"/>
    <p:sldId id="615" r:id="rId11"/>
    <p:sldId id="621" r:id="rId12"/>
    <p:sldId id="588" r:id="rId13"/>
    <p:sldId id="587" r:id="rId14"/>
    <p:sldId id="624" r:id="rId15"/>
    <p:sldId id="625" r:id="rId16"/>
    <p:sldId id="623" r:id="rId17"/>
    <p:sldId id="628" r:id="rId18"/>
    <p:sldId id="629" r:id="rId19"/>
    <p:sldId id="630" r:id="rId20"/>
    <p:sldId id="631" r:id="rId21"/>
    <p:sldId id="632" r:id="rId22"/>
    <p:sldId id="633" r:id="rId23"/>
    <p:sldId id="627" r:id="rId24"/>
    <p:sldId id="635" r:id="rId25"/>
    <p:sldId id="634" r:id="rId26"/>
    <p:sldId id="636" r:id="rId27"/>
    <p:sldId id="637" r:id="rId28"/>
    <p:sldId id="638" r:id="rId29"/>
    <p:sldId id="645" r:id="rId30"/>
    <p:sldId id="639" r:id="rId31"/>
    <p:sldId id="640" r:id="rId32"/>
    <p:sldId id="646" r:id="rId33"/>
    <p:sldId id="641" r:id="rId34"/>
    <p:sldId id="642" r:id="rId35"/>
    <p:sldId id="643" r:id="rId36"/>
    <p:sldId id="644" r:id="rId37"/>
    <p:sldId id="647" r:id="rId38"/>
    <p:sldId id="648" r:id="rId39"/>
    <p:sldId id="649" r:id="rId40"/>
    <p:sldId id="626" r:id="rId41"/>
    <p:sldId id="650" r:id="rId42"/>
    <p:sldId id="651" r:id="rId43"/>
    <p:sldId id="652" r:id="rId44"/>
    <p:sldId id="654" r:id="rId45"/>
    <p:sldId id="653" r:id="rId46"/>
    <p:sldId id="655" r:id="rId47"/>
    <p:sldId id="657" r:id="rId48"/>
    <p:sldId id="622" r:id="rId49"/>
    <p:sldId id="658" r:id="rId50"/>
    <p:sldId id="656" r:id="rId51"/>
    <p:sldId id="659" r:id="rId52"/>
    <p:sldId id="660" r:id="rId53"/>
    <p:sldId id="662" r:id="rId54"/>
    <p:sldId id="661" r:id="rId55"/>
    <p:sldId id="664" r:id="rId56"/>
    <p:sldId id="663" r:id="rId57"/>
    <p:sldId id="665" r:id="rId58"/>
    <p:sldId id="667" r:id="rId59"/>
    <p:sldId id="668" r:id="rId60"/>
    <p:sldId id="66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C0C0C0"/>
    <a:srgbClr val="FFC0CB"/>
    <a:srgbClr val="FF00FF"/>
    <a:srgbClr val="00FFFF"/>
    <a:srgbClr val="EDEFF0"/>
    <a:srgbClr val="000000"/>
    <a:srgbClr val="7F7F7F"/>
    <a:srgbClr val="FF99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2639" autoAdjust="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3.mp3"/><Relationship Id="rId7" Type="http://schemas.openxmlformats.org/officeDocument/2006/relationships/image" Target="../media/image3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ferrari california t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1252" y="1324074"/>
            <a:ext cx="26614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s99ferrarif50st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7818" y="63448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0.31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9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car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078" flipH="1">
            <a:off x="-5354307" y="3151373"/>
            <a:ext cx="3210535" cy="11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FERRARI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  <p:pic>
        <p:nvPicPr>
          <p:cNvPr id="3" name="เสียงหมาร้อง [olozmp3.net]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1.07747 -0.007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875E-6 -1.11111E-6 L 1.47995 -0.044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97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94171" y="2533824"/>
            <a:ext cx="4788831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2377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23624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HTML:</a:t>
            </a:r>
          </a:p>
          <a:p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yper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ext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arkup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anguage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ภาษาหลักที่ใช้ในการเขียนเว็บเพจโดยใช้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เป็นคำสั่งใช้ในการกำหนดการแสดงผล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251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</a:p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มีหน้าตาอย่างไร</a:t>
            </a:r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183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9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5632" y="708105"/>
            <a:ext cx="800868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Test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7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2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42525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ใหญ่ที่สุด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โดยมีหน้าที่บอกให้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 browser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รู้ว่า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นี่คือภาษา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8979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8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8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2618" y="5285030"/>
            <a:ext cx="2527958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759677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HEAD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มีหน้าที่ในการระบุองค์ประกอบที่เกี่ยวข้องกับเว็บไซต์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title,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ไฟล์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ที่เกี่ยวข้อง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เป็นต้น.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666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64852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BODY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มีหน้าที่ในการเก็บเนื้อหาของเว็บไซต์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ข้อความ รูปภาพ วีดิโอ เป็นต้น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954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89681" y="4616246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เปิด </a:t>
            </a:r>
            <a:r>
              <a:rPr lang="en-US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VS Code </a:t>
            </a:r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ครับ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2" name="Picture 6" descr="Image result for vs cod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9" y="724256"/>
            <a:ext cx="3891990" cy="38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1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5632" y="708105"/>
            <a:ext cx="800868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Test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7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1303" y="1843025"/>
            <a:ext cx="579517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8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48" y="4458057"/>
            <a:ext cx="7375102" cy="3897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2990" y="1872734"/>
            <a:ext cx="611577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H1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ที่มีขนาดใหญ่แบบพาดหัวข่าว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76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0512" y="-4241"/>
            <a:ext cx="407675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38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3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3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4318" y="1644456"/>
            <a:ext cx="342914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sz="115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3622" y="3131033"/>
            <a:ext cx="28905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sz="9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9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8042" y="4290452"/>
            <a:ext cx="24416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0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sz="8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0170" y="5359071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h6</a:t>
            </a:r>
            <a:r>
              <a:rPr lang="en-US" sz="6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4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71103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H2 - H6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ใช้ในการแสดงผลข้อความแบบพาดหัวรอง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ที่มีขนาดใหญ่รองลงมาเรื่อง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ยิ่งตัวเลขสูง ขนาดตัวอักษรยิ่งเล็กลง</a:t>
            </a:r>
          </a:p>
        </p:txBody>
      </p:sp>
    </p:spTree>
    <p:extLst>
      <p:ext uri="{BB962C8B-B14F-4D97-AF65-F5344CB8AC3E}">
        <p14:creationId xmlns:p14="http://schemas.microsoft.com/office/powerpoint/2010/main" val="243072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53" y="635619"/>
            <a:ext cx="7530694" cy="558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6" descr="Image result for global png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089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207370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FFFFF"/>
                </a:solidFill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7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25125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ใช้ในการแสดงผลข้อความแบบขึ้นย่อหน้าใหม่</a:t>
            </a:r>
          </a:p>
        </p:txBody>
      </p:sp>
    </p:spTree>
    <p:extLst>
      <p:ext uri="{BB962C8B-B14F-4D97-AF65-F5344CB8AC3E}">
        <p14:creationId xmlns:p14="http://schemas.microsoft.com/office/powerpoint/2010/main" val="245533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9" y="2433793"/>
            <a:ext cx="11397320" cy="199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18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b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2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78165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ใช้ในการแสดงผลข้อความแบบตัวหนา</a:t>
            </a:r>
          </a:p>
        </p:txBody>
      </p:sp>
    </p:spTree>
    <p:extLst>
      <p:ext uri="{BB962C8B-B14F-4D97-AF65-F5344CB8AC3E}">
        <p14:creationId xmlns:p14="http://schemas.microsoft.com/office/powerpoint/2010/main" val="377464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42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0057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ใช้ในการแสดงผลข้อความแบบตัวเอียง</a:t>
            </a:r>
          </a:p>
        </p:txBody>
      </p:sp>
    </p:spTree>
    <p:extLst>
      <p:ext uri="{BB962C8B-B14F-4D97-AF65-F5344CB8AC3E}">
        <p14:creationId xmlns:p14="http://schemas.microsoft.com/office/powerpoint/2010/main" val="410721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03" y="1340826"/>
            <a:ext cx="5215792" cy="4176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4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4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3102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ใช้ในการสร้างลิ้งค์เพื่อเชื่อมไปยังหน้าอื่น</a:t>
            </a:r>
          </a:p>
        </p:txBody>
      </p:sp>
    </p:spTree>
    <p:extLst>
      <p:ext uri="{BB962C8B-B14F-4D97-AF65-F5344CB8AC3E}">
        <p14:creationId xmlns:p14="http://schemas.microsoft.com/office/powerpoint/2010/main" val="3374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79"/>
            <a:ext cx="10076033" cy="497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2" y="26245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0" y="2396466"/>
            <a:ext cx="8504470" cy="4199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45" y="1803874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979" y="-26758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90" y="2270583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670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electronics, display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8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screenshot of a computer&#10;&#10;Description generated with high confidenc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7" y="536609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person&#10;&#10;Description generated with very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743679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picture containing text&#10;&#10;Description generated with very high confidenc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4" y="152472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A picture containing photo, electronics, showing, screen&#10;&#10;Description generated with very high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4" y="-14433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927046"/>
            <a:ext cx="10076033" cy="497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92" y="100170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447" y="1094136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5997" y="45109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8434" y="105293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249" y="16709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181" y="1802528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13640" y="138866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screenshot of a computer&#10;&#10;Description generated with high confidenc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49" y="55104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1564" y="0"/>
            <a:ext cx="12190435" cy="6858000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1500" dirty="0">
                <a:latin typeface="Quark" panose="02000000000000000000" pitchFamily="50" charset="-34"/>
                <a:cs typeface="Quark" panose="02000000000000000000" pitchFamily="50" charset="-34"/>
              </a:rPr>
              <a:t>เว็บไซต์ทั้งหมดในโลกนี้</a:t>
            </a:r>
          </a:p>
        </p:txBody>
      </p:sp>
    </p:spTree>
    <p:extLst>
      <p:ext uri="{BB962C8B-B14F-4D97-AF65-F5344CB8AC3E}">
        <p14:creationId xmlns:p14="http://schemas.microsoft.com/office/powerpoint/2010/main" val="21249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1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965" y="2643973"/>
            <a:ext cx="10758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44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44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4400" dirty="0">
                <a:solidFill>
                  <a:srgbClr val="CE9178"/>
                </a:solidFill>
                <a:latin typeface="Consolas" panose="020B0609020204030204" pitchFamily="49" charset="0"/>
              </a:rPr>
              <a:t>"www.google.com"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Click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44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08727" y="3357998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53673" y="3556000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1916" y="4548331"/>
            <a:ext cx="369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Attribute </a:t>
            </a:r>
            <a:r>
              <a:rPr lang="th-TH" sz="2800" dirty="0">
                <a:solidFill>
                  <a:schemeClr val="bg1"/>
                </a:solidFill>
              </a:rPr>
              <a:t>หรือค่าของ </a:t>
            </a:r>
            <a:r>
              <a:rPr lang="en-US" sz="2800" dirty="0">
                <a:solidFill>
                  <a:schemeClr val="bg1"/>
                </a:solidFill>
              </a:rPr>
              <a:t>tag </a:t>
            </a:r>
            <a:r>
              <a:rPr lang="th-TH" sz="2800" dirty="0">
                <a:solidFill>
                  <a:schemeClr val="bg1"/>
                </a:solidFill>
              </a:rPr>
              <a:t>นั้นๆ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680691" y="3413414"/>
            <a:ext cx="42718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69017" y="3542355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4090" y="4534686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เว็บไซต์หรือหน้าที่เราอยากจะลิ้งค์ไป</a:t>
            </a:r>
          </a:p>
        </p:txBody>
      </p:sp>
    </p:spTree>
    <p:extLst>
      <p:ext uri="{BB962C8B-B14F-4D97-AF65-F5344CB8AC3E}">
        <p14:creationId xmlns:p14="http://schemas.microsoft.com/office/powerpoint/2010/main" val="16470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90" y="1609812"/>
            <a:ext cx="4945221" cy="36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1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9989" y="1843025"/>
            <a:ext cx="719780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7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45784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IMG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เดี่ยว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252669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8547" y="2939537"/>
            <a:ext cx="9494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0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CE9178"/>
                </a:solidFill>
                <a:latin typeface="Consolas" panose="020B0609020204030204" pitchFamily="49" charset="0"/>
              </a:rPr>
              <a:t>"https://goo.gl/S2YPAf"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4296285" y="3669283"/>
            <a:ext cx="58302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85209" y="3867285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9904" y="4859616"/>
            <a:ext cx="1697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ลิ้งค์ของรูปภาพ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9272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1952625"/>
            <a:ext cx="3829050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97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874348"/>
            <a:ext cx="10076033" cy="49750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01901" y="369760"/>
            <a:ext cx="7011327" cy="118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liveweave.com</a:t>
            </a:r>
          </a:p>
        </p:txBody>
      </p:sp>
    </p:spTree>
    <p:extLst>
      <p:ext uri="{BB962C8B-B14F-4D97-AF65-F5344CB8AC3E}">
        <p14:creationId xmlns:p14="http://schemas.microsoft.com/office/powerpoint/2010/main" val="430220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43199" y="2581835"/>
            <a:ext cx="6684804" cy="1586752"/>
            <a:chOff x="2568388" y="2581835"/>
            <a:chExt cx="6684804" cy="1586752"/>
          </a:xfrm>
        </p:grpSpPr>
        <p:sp>
          <p:nvSpPr>
            <p:cNvPr id="4" name="Rectangle 3"/>
            <p:cNvSpPr/>
            <p:nvPr/>
          </p:nvSpPr>
          <p:spPr>
            <a:xfrm>
              <a:off x="4020669" y="2695142"/>
              <a:ext cx="523252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eak</a:t>
              </a:r>
              <a:r>
                <a:rPr lang="en-US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 15 </a:t>
              </a:r>
              <a:r>
                <a:rPr lang="th-TH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นาที</a:t>
              </a:r>
              <a:endPara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68388" y="2581835"/>
              <a:ext cx="1452282" cy="1586752"/>
              <a:chOff x="1344706" y="2689412"/>
              <a:chExt cx="1452282" cy="15867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44706" y="2689412"/>
                <a:ext cx="1452282" cy="14522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80781" y="2829614"/>
                <a:ext cx="1180131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800" b="1" dirty="0">
                    <a:solidFill>
                      <a:schemeClr val="bg1"/>
                    </a:solidFill>
                    <a:latin typeface="Quark" panose="02000000000000000000" pitchFamily="50" charset="-34"/>
                    <a:cs typeface="Quark" panose="02000000000000000000" pitchFamily="50" charset="-34"/>
                  </a:rPr>
                  <a:t>Br</a:t>
                </a:r>
                <a:endParaRPr lang="en-US" sz="80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76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65511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0206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CSS:</a:t>
            </a:r>
          </a:p>
          <a:p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ascading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tyle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heets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ใช้สำหรับตกแต่งเว็บไซต์ ให้มีหน้าตา สีสัน ขนาด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เส้นขอบ พื้นหลัง และอีกมากมาย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938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4" name="Picture 6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354950"/>
            <a:ext cx="11083636" cy="61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702" y="1295652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4396902" y="47625"/>
            <a:ext cx="3583315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8091054" y="1336097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65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4866" y="1646533"/>
            <a:ext cx="737616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7200" dirty="0">
                <a:solidFill>
                  <a:srgbClr val="9CDCFE"/>
                </a:solidFill>
                <a:latin typeface="Consolas" panose="020B0609020204030204" pitchFamily="49" charset="0"/>
              </a:rPr>
              <a:t>  color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72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0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423" y="1729752"/>
            <a:ext cx="8925154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color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background-color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yellow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border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8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611973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672" y="1461716"/>
            <a:ext cx="6288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3672" y="2311459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25163" y="704306"/>
            <a:ext cx="2077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สีตัวอักษร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5163" y="1507882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สีพื้นหลัง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5163" y="2357625"/>
            <a:ext cx="126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กรอบ</a:t>
            </a:r>
          </a:p>
        </p:txBody>
      </p:sp>
    </p:spTree>
    <p:extLst>
      <p:ext uri="{BB962C8B-B14F-4D97-AF65-F5344CB8AC3E}">
        <p14:creationId xmlns:p14="http://schemas.microsoft.com/office/powerpoint/2010/main" val="57429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3461" y="2362262"/>
            <a:ext cx="9957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</a:t>
            </a:r>
            <a:endParaRPr lang="th-TH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7740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611973"/>
            <a:ext cx="13292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3954" y="2050600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green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6994" y="310005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0488" y="1566348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064" y="3466657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C0CB"/>
                </a:solidFill>
                <a:effectLst/>
                <a:latin typeface="Consolas" panose="020B0609020204030204" pitchFamily="49" charset="0"/>
              </a:rPr>
              <a:t>pink</a:t>
            </a:r>
          </a:p>
        </p:txBody>
      </p:sp>
      <p:sp>
        <p:nvSpPr>
          <p:cNvPr id="9" name="Rectangle 8"/>
          <p:cNvSpPr/>
          <p:nvPr/>
        </p:nvSpPr>
        <p:spPr>
          <a:xfrm>
            <a:off x="5073027" y="525537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orange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7221" y="2742688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purple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0211" y="3746020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cyan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9055" y="1904578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gray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82142" y="5502242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D700"/>
                </a:solidFill>
                <a:effectLst/>
                <a:latin typeface="Consolas" panose="020B0609020204030204" pitchFamily="49" charset="0"/>
              </a:rPr>
              <a:t>gold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6457" y="5239519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C0C0C0"/>
                </a:solidFill>
                <a:effectLst/>
                <a:latin typeface="Consolas" panose="020B0609020204030204" pitchFamily="49" charset="0"/>
              </a:rPr>
              <a:t>silver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2903" y="60480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yellow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58545" y="403074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magenta</a:t>
            </a:r>
          </a:p>
        </p:txBody>
      </p:sp>
    </p:spTree>
    <p:extLst>
      <p:ext uri="{BB962C8B-B14F-4D97-AF65-F5344CB8AC3E}">
        <p14:creationId xmlns:p14="http://schemas.microsoft.com/office/powerpoint/2010/main" val="36007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504" y="611973"/>
            <a:ext cx="23615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onsolas" panose="020B0609020204030204" pitchFamily="49" charset="0"/>
              </a:rPr>
              <a:t>#FF0000</a:t>
            </a:r>
            <a:endParaRPr lang="en-US" sz="4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3954" y="2050600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#00FF00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6994" y="310005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Consolas" panose="020B0609020204030204" pitchFamily="49" charset="0"/>
              </a:rPr>
              <a:t>#0000FF</a:t>
            </a:r>
            <a:endParaRPr lang="en-US" sz="54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0488" y="156634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#FFFFFF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064" y="3466657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C0CB"/>
                </a:solidFill>
                <a:latin typeface="Consolas" panose="020B0609020204030204" pitchFamily="49" charset="0"/>
              </a:rPr>
              <a:t>#FFC0CB</a:t>
            </a:r>
            <a:endParaRPr lang="en-US" sz="5400" b="0" dirty="0">
              <a:solidFill>
                <a:srgbClr val="FFC0C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3027" y="5255373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Consolas" panose="020B0609020204030204" pitchFamily="49" charset="0"/>
              </a:rPr>
              <a:t>#FFA500</a:t>
            </a:r>
            <a:endParaRPr lang="en-US" sz="5400" b="0" dirty="0">
              <a:solidFill>
                <a:srgbClr val="FFC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7221" y="274268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Consolas" panose="020B0609020204030204" pitchFamily="49" charset="0"/>
              </a:rPr>
              <a:t>#800080</a:t>
            </a:r>
            <a:endParaRPr lang="en-US" sz="5400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20211" y="3746020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FFFF"/>
                </a:solidFill>
                <a:latin typeface="Consolas" panose="020B0609020204030204" pitchFamily="49" charset="0"/>
              </a:rPr>
              <a:t>#00FFFF</a:t>
            </a:r>
            <a:endParaRPr lang="en-US" sz="5400" b="0" dirty="0">
              <a:solidFill>
                <a:srgbClr val="00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99055" y="190457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#808080</a:t>
            </a:r>
            <a:endParaRPr lang="en-US" sz="5400" b="0" dirty="0">
              <a:solidFill>
                <a:schemeClr val="bg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2142" y="5502242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D700"/>
                </a:solidFill>
                <a:latin typeface="Consolas" panose="020B0609020204030204" pitchFamily="49" charset="0"/>
              </a:rPr>
              <a:t>#FFD700</a:t>
            </a:r>
            <a:endParaRPr lang="en-US" sz="5400" b="0" dirty="0">
              <a:solidFill>
                <a:srgbClr val="FFD7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6457" y="523951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C0C0"/>
                </a:solidFill>
                <a:latin typeface="Consolas" panose="020B0609020204030204" pitchFamily="49" charset="0"/>
              </a:rPr>
              <a:t>#C0C0C0</a:t>
            </a:r>
            <a:endParaRPr lang="en-US" sz="5400" b="0" dirty="0">
              <a:solidFill>
                <a:srgbClr val="C0C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2903" y="604803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Consolas" panose="020B0609020204030204" pitchFamily="49" charset="0"/>
              </a:rPr>
              <a:t>#FFFF00</a:t>
            </a:r>
            <a:endParaRPr lang="en-US" sz="54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58545" y="403074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00FF"/>
                </a:solidFill>
                <a:latin typeface="Consolas" panose="020B0609020204030204" pitchFamily="49" charset="0"/>
              </a:rPr>
              <a:t>#FF00FF</a:t>
            </a:r>
            <a:endParaRPr lang="en-US" sz="540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875762"/>
            <a:ext cx="10076033" cy="49750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1526" y="369760"/>
            <a:ext cx="9332077" cy="118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htmlcolorcodes.com</a:t>
            </a:r>
          </a:p>
        </p:txBody>
      </p:sp>
    </p:spTree>
    <p:extLst>
      <p:ext uri="{BB962C8B-B14F-4D97-AF65-F5344CB8AC3E}">
        <p14:creationId xmlns:p14="http://schemas.microsoft.com/office/powerpoint/2010/main" val="3012036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230222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672" y="2302223"/>
            <a:ext cx="981766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58863" y="3237925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03809" y="3435927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7752" y="4483673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ความหนา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4645" y="3279692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29591" y="3477694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811" y="452544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รูปแบบของขอบ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020543" y="3270862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65489" y="3468864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88249" y="4516610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สีของขอบ</a:t>
            </a:r>
          </a:p>
        </p:txBody>
      </p:sp>
    </p:spTree>
    <p:extLst>
      <p:ext uri="{BB962C8B-B14F-4D97-AF65-F5344CB8AC3E}">
        <p14:creationId xmlns:p14="http://schemas.microsoft.com/office/powerpoint/2010/main" val="13846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19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dotted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เส้นจุด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dashed 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เส้นประ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solid 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เส้นทึบ</a:t>
            </a:r>
          </a:p>
        </p:txBody>
      </p:sp>
    </p:spTree>
    <p:extLst>
      <p:ext uri="{BB962C8B-B14F-4D97-AF65-F5344CB8AC3E}">
        <p14:creationId xmlns:p14="http://schemas.microsoft.com/office/powerpoint/2010/main" val="149242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174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แบบฝึกหัด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962990" y="1872734"/>
            <a:ext cx="64844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จงเขียนสร้างเว็บแสดงข้อความ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และรูปแบบดังต่อไปนี้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7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2" y="2121255"/>
            <a:ext cx="9770115" cy="2615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44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หากเว็บไซต์คือรถยนต์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43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31305"/>
            <a:ext cx="1507435" cy="150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เปรียบเสมือนโครงสร้างของรถ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09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7" y="2310059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998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เพิ่มสีสันด้วย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7481</TotalTime>
  <Words>575</Words>
  <Application>Microsoft Office PowerPoint</Application>
  <PresentationFormat>Widescreen</PresentationFormat>
  <Paragraphs>145</Paragraphs>
  <Slides>60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322</cp:revision>
  <dcterms:created xsi:type="dcterms:W3CDTF">2017-02-21T15:11:35Z</dcterms:created>
  <dcterms:modified xsi:type="dcterms:W3CDTF">2017-06-02T18:22:23Z</dcterms:modified>
</cp:coreProperties>
</file>